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6"/>
  </p:notesMasterIdLst>
  <p:sldIdLst>
    <p:sldId id="296" r:id="rId2"/>
    <p:sldId id="297" r:id="rId3"/>
    <p:sldId id="298" r:id="rId4"/>
    <p:sldId id="299" r:id="rId5"/>
    <p:sldId id="300" r:id="rId6"/>
    <p:sldId id="301" r:id="rId7"/>
    <p:sldId id="304" r:id="rId8"/>
    <p:sldId id="302" r:id="rId9"/>
    <p:sldId id="294" r:id="rId10"/>
    <p:sldId id="279" r:id="rId11"/>
    <p:sldId id="280" r:id="rId12"/>
    <p:sldId id="281" r:id="rId13"/>
    <p:sldId id="305" r:id="rId14"/>
    <p:sldId id="27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BE2A6-EF23-4668-9B9F-18BC1EC41129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A9498-1F00-489A-9D4B-FD63ADED48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458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A9498-1F00-489A-9D4B-FD63ADED486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F0674-3184-4530-BBB8-14FE5CB69506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8F003-C000-42B8-96DB-B3DC6D46C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41974-0B4D-4776-8EF6-563BDC3C63C6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3F1DB-F125-47E0-99C0-7960D405C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FAA0C-54D6-4A7B-A129-EED38525FFBF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24BDF-A617-43A7-B860-6371C4E89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D3B3F-103F-427A-BA5F-3CDCA393B257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AF89E-0678-44B3-A46B-055C75BD4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D8761-3FB8-4881-929F-2F7FF0136878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08E12-9A12-4980-9EEC-CDFA35F22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ACD9E-395F-4120-93F2-B5120224639B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DEA7C-745B-446B-8E52-4867AC744D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999792-94A2-42A8-9660-651FBCE8494D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D171D6-CE16-43D9-9189-A8009F882E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2" r:id="rId4"/>
    <p:sldLayoutId id="2147483681" r:id="rId5"/>
    <p:sldLayoutId id="2147483686" r:id="rId6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501122" cy="618630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dirty="0" smtClean="0">
                <a:latin typeface="Arial Black" pitchFamily="34" charset="0"/>
              </a:rPr>
              <a:t>МБОУ </a:t>
            </a:r>
            <a:r>
              <a:rPr lang="ru-RU" sz="1600" dirty="0" err="1" smtClean="0">
                <a:latin typeface="Arial Black" pitchFamily="34" charset="0"/>
              </a:rPr>
              <a:t>Сарсак-Омгинский</a:t>
            </a:r>
            <a:r>
              <a:rPr lang="ru-RU" sz="1600" dirty="0" smtClean="0">
                <a:latin typeface="Arial Black" pitchFamily="34" charset="0"/>
              </a:rPr>
              <a:t> лицей</a:t>
            </a:r>
          </a:p>
          <a:p>
            <a:pPr algn="ctr">
              <a:buNone/>
            </a:pPr>
            <a:r>
              <a:rPr lang="ru-RU" sz="1600" dirty="0" err="1" smtClean="0">
                <a:latin typeface="Arial Black" pitchFamily="34" charset="0"/>
              </a:rPr>
              <a:t>Агрызского</a:t>
            </a:r>
            <a:r>
              <a:rPr lang="ru-RU" sz="1600" dirty="0" smtClean="0">
                <a:latin typeface="Arial Black" pitchFamily="34" charset="0"/>
              </a:rPr>
              <a:t> муниципального района РТ</a:t>
            </a:r>
          </a:p>
          <a:p>
            <a:pPr algn="ctr">
              <a:buNone/>
            </a:pPr>
            <a:endParaRPr lang="ru-RU" sz="1600" dirty="0" smtClean="0">
              <a:latin typeface="Arial Black" pitchFamily="34" charset="0"/>
            </a:endParaRPr>
          </a:p>
          <a:p>
            <a:pPr algn="ctr">
              <a:buNone/>
            </a:pPr>
            <a:endParaRPr lang="ru-RU" sz="16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Роль </a:t>
            </a:r>
          </a:p>
          <a:p>
            <a:pPr algn="ctr">
              <a:buNone/>
            </a:pPr>
            <a:r>
              <a:rPr lang="ru-RU" sz="40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здоровьесберегающих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технологий на уроках </a:t>
            </a:r>
          </a:p>
          <a:p>
            <a:pPr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и во внеурочное время </a:t>
            </a:r>
          </a:p>
          <a:p>
            <a:pPr algn="ctr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в начальной школе</a:t>
            </a:r>
          </a:p>
          <a:p>
            <a:pPr algn="ctr">
              <a:buNone/>
            </a:pPr>
            <a:endParaRPr lang="ru-RU" sz="36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Учитель начальных классов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первой квалификационной категории</a:t>
            </a:r>
          </a:p>
          <a:p>
            <a:pPr algn="ctr">
              <a:buNone/>
            </a:pPr>
            <a:r>
              <a:rPr lang="ru-RU" dirty="0" err="1" smtClean="0">
                <a:latin typeface="Arial Black" pitchFamily="34" charset="0"/>
              </a:rPr>
              <a:t>Байкова</a:t>
            </a:r>
            <a:r>
              <a:rPr lang="ru-RU" dirty="0" smtClean="0">
                <a:latin typeface="Arial Black" pitchFamily="34" charset="0"/>
              </a:rPr>
              <a:t> Татьяна Всеволодовна</a:t>
            </a:r>
          </a:p>
          <a:p>
            <a:pPr algn="ctr">
              <a:buNone/>
            </a:pPr>
            <a:endParaRPr lang="ru-RU" sz="2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2017 год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14290"/>
            <a:ext cx="814393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Задачи </a:t>
            </a:r>
            <a:r>
              <a:rPr lang="ru-RU" sz="3600" dirty="0" err="1" smtClean="0">
                <a:solidFill>
                  <a:schemeClr val="bg2">
                    <a:lumMod val="50000"/>
                  </a:schemeClr>
                </a:solidFill>
              </a:rPr>
              <a:t>здоровьесберегающих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 технологий в  современной школе:</a:t>
            </a:r>
          </a:p>
          <a:p>
            <a:pPr algn="ctr"/>
            <a:endParaRPr lang="ru-RU" sz="3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3200" dirty="0" smtClean="0"/>
              <a:t>- воспитание здоровой личности,          ориентированной на здоровый образ жизни; </a:t>
            </a:r>
          </a:p>
          <a:p>
            <a:r>
              <a:rPr lang="ru-RU" sz="3200" dirty="0" smtClean="0"/>
              <a:t>- организация образовательного процесса, который не навредит здоровью ребенка; </a:t>
            </a:r>
          </a:p>
          <a:p>
            <a:r>
              <a:rPr lang="ru-RU" sz="3200" dirty="0" smtClean="0"/>
              <a:t>- использование доступных средств охраны здоровья и развития школьника. </a:t>
            </a:r>
          </a:p>
          <a:p>
            <a:pPr algn="ctr">
              <a:buNone/>
            </a:pPr>
            <a:endParaRPr lang="ru-RU" sz="3600" b="1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 t="11578" b="11578"/>
          <a:stretch>
            <a:fillRect/>
          </a:stretch>
        </p:blipFill>
        <p:spPr bwMode="auto">
          <a:xfrm>
            <a:off x="285720" y="1071546"/>
            <a:ext cx="4206240" cy="420624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628" y="1857364"/>
            <a:ext cx="41433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Русский учёный, врач, педагог-новатор, доктор медицинских наук, академик Российской академии творческой педагогики. Почётный работник общего образования РФ</a:t>
            </a:r>
          </a:p>
          <a:p>
            <a:r>
              <a:rPr lang="ru-RU" sz="2400" dirty="0" smtClean="0"/>
              <a:t> Основатель нового направления в науке - </a:t>
            </a:r>
            <a:r>
              <a:rPr lang="ru-RU" sz="2400" dirty="0" err="1" smtClean="0"/>
              <a:t>здоровьеразвивающей</a:t>
            </a:r>
            <a:r>
              <a:rPr lang="ru-RU" sz="2400" dirty="0" smtClean="0"/>
              <a:t> педагогики.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92625" y="285728"/>
            <a:ext cx="38513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Владимир Филиппович Базарный 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5357826"/>
            <a:ext cx="8786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+mn-lt"/>
                <a:cs typeface="Times New Roman" pitchFamily="18" charset="0"/>
              </a:rPr>
              <a:t> Гимнастика глаз улучшает не только зрение, но тренирует мускулатуру лица ,оказывает положительное действие на артикуляционный аппарат</a:t>
            </a:r>
            <a:endParaRPr lang="ru-RU" sz="24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21537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214290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Схема зрительно-двигательных траекторий</a:t>
            </a:r>
            <a:endParaRPr lang="ru-RU" sz="2800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305" y="3714752"/>
            <a:ext cx="374075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9638" y="3455839"/>
            <a:ext cx="4355766" cy="304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57158" y="142852"/>
            <a:ext cx="8572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+mn-lt"/>
                <a:cs typeface="Times New Roman" pitchFamily="18" charset="0"/>
              </a:rPr>
              <a:t>     Для работы с наглядностью используется сенсорно-дидактическая подвеска или крест. На нем располагается дидактический материал на такой высоте, чтобы ребенок на цыпочках мог дотянуться до него и снять. Карточки с заданиями и ответами по желанию учителя могут находиться где угодно: за выключателем, на кресте, на занавеске, за цветком и т.д. Поэтому дети не прикованы к партам, постоянно находятся в движении.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256"/>
            <a:ext cx="3214710" cy="232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786314" y="1571612"/>
            <a:ext cx="40719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Режим динамических поз позволяет эффективно развивать и функционировать внутренние органы, укрепляет опорно-двигательный аппарат, творческие способности и иммунитет, исчезает утомляемость, дети раскрепощены, свободны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t="15217" r="20312"/>
          <a:stretch>
            <a:fillRect/>
          </a:stretch>
        </p:blipFill>
        <p:spPr bwMode="auto">
          <a:xfrm>
            <a:off x="428596" y="1571612"/>
            <a:ext cx="3214710" cy="245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85720" y="428604"/>
            <a:ext cx="8858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Ростомерная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мебель - конторки</a:t>
            </a:r>
            <a:endParaRPr lang="ru-RU" sz="36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1472" y="5500702"/>
            <a:ext cx="77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1. Электрическая </a:t>
            </a:r>
            <a:r>
              <a:rPr lang="ru-RU" sz="2000" b="1" dirty="0" err="1" smtClean="0"/>
              <a:t>микродвигательная</a:t>
            </a:r>
            <a:r>
              <a:rPr lang="ru-RU" sz="2000" b="1" dirty="0" smtClean="0"/>
              <a:t> активность тела и его органов (осанки)</a:t>
            </a:r>
            <a:endParaRPr lang="ru-RU" sz="2000" b="1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428868"/>
            <a:ext cx="335758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428868"/>
            <a:ext cx="35719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142976" y="4929198"/>
            <a:ext cx="2819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 положении сидя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14942" y="4929198"/>
            <a:ext cx="2703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 положении стоя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8597" y="357166"/>
            <a:ext cx="82868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     Путём лабораторных исследований</a:t>
            </a:r>
          </a:p>
          <a:p>
            <a:pPr algn="ctr"/>
            <a:r>
              <a:rPr lang="ru-RU" sz="2400" b="1" dirty="0" smtClean="0"/>
              <a:t>Владимир Филиппович Базарный выяснил,</a:t>
            </a:r>
          </a:p>
          <a:p>
            <a:pPr algn="ctr"/>
            <a:r>
              <a:rPr lang="ru-RU" sz="2400" b="1" dirty="0" smtClean="0"/>
              <a:t> что при смене динамических поз, </a:t>
            </a:r>
            <a:r>
              <a:rPr lang="ru-RU" sz="2400" b="1" dirty="0" err="1" smtClean="0"/>
              <a:t>микродвигательная</a:t>
            </a:r>
            <a:r>
              <a:rPr lang="ru-RU" sz="2400" b="1" dirty="0" smtClean="0"/>
              <a:t>  активность тела и его органов изменяется, значит отдыхает.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6394"/>
          <a:stretch>
            <a:fillRect/>
          </a:stretch>
        </p:blipFill>
        <p:spPr bwMode="auto">
          <a:xfrm>
            <a:off x="500034" y="1643050"/>
            <a:ext cx="3643307" cy="355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714480" y="500042"/>
            <a:ext cx="5921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Экологическое панно</a:t>
            </a:r>
            <a:endParaRPr lang="ru-RU" sz="3600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1285861"/>
            <a:ext cx="40719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+mn-lt"/>
                <a:cs typeface="Times New Roman" pitchFamily="18" charset="0"/>
              </a:rPr>
              <a:t>Широкоформатное природно-экологическое панно используется на каждом уроке и является основой, вокруг которой разворачивается сюжет урока. Оно повышает эффективность формирования основных характеристик продуктивного воображения,  гармонизирует развитие личности в целом. 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214290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Смена динамических поз:</a:t>
            </a:r>
            <a:endParaRPr lang="ru-RU" sz="3200" b="1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16667"/>
          <a:stretch>
            <a:fillRect/>
          </a:stretch>
        </p:blipFill>
        <p:spPr bwMode="auto">
          <a:xfrm>
            <a:off x="4572000" y="857232"/>
            <a:ext cx="3214677" cy="289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857628"/>
            <a:ext cx="3331186" cy="249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 l="30783" t="15389" b="7664"/>
          <a:stretch>
            <a:fillRect/>
          </a:stretch>
        </p:blipFill>
        <p:spPr bwMode="auto">
          <a:xfrm>
            <a:off x="571472" y="1000108"/>
            <a:ext cx="3286148" cy="274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 t="23527"/>
          <a:stretch>
            <a:fillRect/>
          </a:stretch>
        </p:blipFill>
        <p:spPr bwMode="auto">
          <a:xfrm>
            <a:off x="4286248" y="4143380"/>
            <a:ext cx="3643306" cy="244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0" y="274638"/>
            <a:ext cx="850109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  <a:latin typeface="+mj-lt"/>
              </a:rPr>
              <a:t> 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Недельный двигательный режим школьника</a:t>
            </a:r>
            <a:endParaRPr lang="ru-RU" sz="36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6" descr="C:\Users\Саша\Pictures\солнышко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7" y="1285860"/>
            <a:ext cx="5143504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 l="8177" t="12465" b="10972"/>
          <a:stretch>
            <a:fillRect/>
          </a:stretch>
        </p:blipFill>
        <p:spPr bwMode="auto">
          <a:xfrm rot="21005666">
            <a:off x="326823" y="1269140"/>
            <a:ext cx="2428892" cy="1518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 l="22239" t="15590" r="25026" b="17222"/>
          <a:stretch>
            <a:fillRect/>
          </a:stretch>
        </p:blipFill>
        <p:spPr bwMode="auto">
          <a:xfrm rot="782017">
            <a:off x="182425" y="4443579"/>
            <a:ext cx="2242796" cy="187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9892" b="25004"/>
          <a:stretch>
            <a:fillRect/>
          </a:stretch>
        </p:blipFill>
        <p:spPr bwMode="auto">
          <a:xfrm rot="407060">
            <a:off x="370547" y="2772706"/>
            <a:ext cx="228601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l="6249" t="14285"/>
          <a:stretch>
            <a:fillRect/>
          </a:stretch>
        </p:blipFill>
        <p:spPr bwMode="auto">
          <a:xfrm>
            <a:off x="2643174" y="4857760"/>
            <a:ext cx="250032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8" cstate="print"/>
          <a:srcRect l="34074" t="9054" r="12722" b="20008"/>
          <a:stretch>
            <a:fillRect/>
          </a:stretch>
        </p:blipFill>
        <p:spPr bwMode="auto">
          <a:xfrm>
            <a:off x="2857488" y="2071678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 l="9892" b="25004"/>
          <a:stretch>
            <a:fillRect/>
          </a:stretch>
        </p:blipFill>
        <p:spPr bwMode="auto">
          <a:xfrm rot="407060">
            <a:off x="370548" y="2772706"/>
            <a:ext cx="228601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 l="9892" b="25004"/>
          <a:stretch>
            <a:fillRect/>
          </a:stretch>
        </p:blipFill>
        <p:spPr bwMode="auto">
          <a:xfrm rot="407060">
            <a:off x="370547" y="2772707"/>
            <a:ext cx="228601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Прямоугольник 4"/>
          <p:cNvSpPr>
            <a:spLocks noChangeArrowheads="1"/>
          </p:cNvSpPr>
          <p:nvPr/>
        </p:nvSpPr>
        <p:spPr bwMode="auto">
          <a:xfrm>
            <a:off x="323850" y="714356"/>
            <a:ext cx="842486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Организация режима недельной двигательной активности школьников позволяет удовлетворить физиологическую потребность </a:t>
            </a:r>
          </a:p>
          <a:p>
            <a:pPr algn="ctr"/>
            <a:r>
              <a:rPr lang="ru-RU" sz="3200" b="1" dirty="0" smtClean="0"/>
              <a:t>в движении обучающихся, способствует развитию основных двигательных качеств </a:t>
            </a:r>
          </a:p>
          <a:p>
            <a:pPr algn="ctr"/>
            <a:r>
              <a:rPr lang="ru-RU" sz="3200" b="1" dirty="0" smtClean="0"/>
              <a:t>и поддержанию работоспособности </a:t>
            </a:r>
          </a:p>
          <a:p>
            <a:pPr algn="ctr"/>
            <a:r>
              <a:rPr lang="ru-RU" sz="3200" b="1" dirty="0" smtClean="0"/>
              <a:t>на высоком уровне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900113" y="5661025"/>
            <a:ext cx="73850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Corbel" pitchFamily="34" charset="0"/>
            </a:endParaRP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900113" y="1285875"/>
            <a:ext cx="8243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85279"/>
            <a:ext cx="8568952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14414" y="714358"/>
          <a:ext cx="6929486" cy="5686524"/>
        </p:xfrm>
        <a:graphic>
          <a:graphicData uri="http://schemas.openxmlformats.org/drawingml/2006/table">
            <a:tbl>
              <a:tblPr/>
              <a:tblGrid>
                <a:gridCol w="3029715"/>
                <a:gridCol w="3899771"/>
              </a:tblGrid>
              <a:tr h="1143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Виды двигательной активности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30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Временной объем в неделю, </a:t>
                      </a: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30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не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менее (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мин.)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30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 ступень (9-10 лет)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839">
                <a:tc>
                  <a:txBody>
                    <a:bodyPr/>
                    <a:lstStyle/>
                    <a:p>
                      <a:pPr marL="635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Утренняя гимнастика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839">
                <a:tc>
                  <a:txBody>
                    <a:bodyPr/>
                    <a:lstStyle/>
                    <a:p>
                      <a:pPr marL="635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Обязательные учебные занятия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135</a:t>
                      </a: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69680">
                <a:tc>
                  <a:txBody>
                    <a:bodyPr/>
                    <a:lstStyle/>
                    <a:p>
                      <a:pPr marL="635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Двигательная активность в процессе учебного дня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69680">
                <a:tc>
                  <a:txBody>
                    <a:bodyPr/>
                    <a:lstStyle/>
                    <a:p>
                      <a:pPr marR="8382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Организованные занятия в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спортивных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секциях и кружках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839">
                <a:tc>
                  <a:txBody>
                    <a:bodyPr/>
                    <a:lstStyle/>
                    <a:p>
                      <a:pPr marL="635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Самостоятельные занятия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физической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культурой, подвижными играми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90 + 180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839"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Не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менее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14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часов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8" marR="60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214290"/>
          <a:ext cx="8358246" cy="6449568"/>
        </p:xfrm>
        <a:graphic>
          <a:graphicData uri="http://schemas.openxmlformats.org/drawingml/2006/table">
            <a:tbl>
              <a:tblPr/>
              <a:tblGrid>
                <a:gridCol w="3934065"/>
                <a:gridCol w="4424181"/>
              </a:tblGrid>
              <a:tr h="188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Виды двигательной активности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Временный объем в день, не менее (мин)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Утренняя гимнастика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 10 минут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Подвижные оздоровительные минутки во время уроков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По 3 мин. на каждом уроке, всего 12 мин. в день.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Гимнастика для глаз с помощью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офтальмотренажёра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 2 мин. на каждом уроке, всего 8 мин. в день.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Комплекс упражнений на мышечное расслабление (релаксацию)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 1-2 мин. на каждом уроке, всего 4-8 мин. в день.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2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Комплекс упражнений для формирования правильной осанки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 2-3 мин. на каждом уроке, всего 8-12 мин. в день. (Постоянный контроль за посадкой  и  стоянием на массажном коврике детей)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Подвижные игры на переменах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5-10 мин. на каждой перемене, всего 20-30 мин. в день.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Оздоровительные минутки на занятиях кружка, факультативых, курсах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2-3 мин. на каждом занятии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Самостоятельные занятия физической культурой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15 мин. ежедневно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1 час 38 минут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Организованные занятия в спортивных секциях и кружках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 графику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(2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часа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 –спортивная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секция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) – 2 раза в неделю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Обязательные учебные занятие (уроки физкультуры)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45 мин.-3 урока в неделю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Не</a:t>
                      </a:r>
                      <a:r>
                        <a:rPr lang="ru-RU" sz="1600" b="1" i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менее</a:t>
                      </a:r>
                      <a:r>
                        <a:rPr lang="ru-RU" sz="16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2,5 </a:t>
                      </a:r>
                      <a:r>
                        <a:rPr lang="ru-RU" sz="1600" b="1" i="1" dirty="0">
                          <a:latin typeface="Times New Roman"/>
                          <a:ea typeface="Calibri"/>
                          <a:cs typeface="Times New Roman"/>
                        </a:rPr>
                        <a:t>часов (обязательно!)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00042"/>
            <a:ext cx="83529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Спасибо за 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внимание!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643050"/>
            <a:ext cx="657229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</TotalTime>
  <Words>610</Words>
  <Application>Microsoft Office PowerPoint</Application>
  <PresentationFormat>Экран (4:3)</PresentationFormat>
  <Paragraphs>85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Недельный двигательный режим школьника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3ai4eHok</cp:lastModifiedBy>
  <cp:revision>81</cp:revision>
  <dcterms:created xsi:type="dcterms:W3CDTF">2012-04-08T05:27:00Z</dcterms:created>
  <dcterms:modified xsi:type="dcterms:W3CDTF">2017-01-16T20:48:47Z</dcterms:modified>
</cp:coreProperties>
</file>